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301" r:id="rId4"/>
    <p:sldId id="292" r:id="rId5"/>
    <p:sldId id="281" r:id="rId6"/>
    <p:sldId id="293" r:id="rId7"/>
    <p:sldId id="283" r:id="rId8"/>
    <p:sldId id="294" r:id="rId9"/>
    <p:sldId id="284" r:id="rId10"/>
    <p:sldId id="295" r:id="rId11"/>
    <p:sldId id="286" r:id="rId12"/>
    <p:sldId id="296" r:id="rId13"/>
    <p:sldId id="285" r:id="rId14"/>
    <p:sldId id="297" r:id="rId15"/>
    <p:sldId id="282" r:id="rId16"/>
    <p:sldId id="298" r:id="rId17"/>
    <p:sldId id="302" r:id="rId18"/>
    <p:sldId id="300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A949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902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6FA51-5A2E-46A3-B0EB-B8002801A425}" type="datetimeFigureOut">
              <a:rPr lang="ru-RU" smtClean="0"/>
              <a:pPr/>
              <a:t>31.08.2013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74EB2-A0DC-4980-B56C-0EDCE7A6CC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6FA51-5A2E-46A3-B0EB-B8002801A425}" type="datetimeFigureOut">
              <a:rPr lang="ru-RU" smtClean="0"/>
              <a:pPr/>
              <a:t>31.08.2013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74EB2-A0DC-4980-B56C-0EDCE7A6CC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6FA51-5A2E-46A3-B0EB-B8002801A425}" type="datetimeFigureOut">
              <a:rPr lang="ru-RU" smtClean="0"/>
              <a:pPr/>
              <a:t>31.08.2013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74EB2-A0DC-4980-B56C-0EDCE7A6CC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6FA51-5A2E-46A3-B0EB-B8002801A425}" type="datetimeFigureOut">
              <a:rPr lang="ru-RU" smtClean="0"/>
              <a:pPr/>
              <a:t>31.08.2013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74EB2-A0DC-4980-B56C-0EDCE7A6CC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6FA51-5A2E-46A3-B0EB-B8002801A425}" type="datetimeFigureOut">
              <a:rPr lang="ru-RU" smtClean="0"/>
              <a:pPr/>
              <a:t>31.08.2013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74EB2-A0DC-4980-B56C-0EDCE7A6CC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6FA51-5A2E-46A3-B0EB-B8002801A425}" type="datetimeFigureOut">
              <a:rPr lang="ru-RU" smtClean="0"/>
              <a:pPr/>
              <a:t>31.08.2013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74EB2-A0DC-4980-B56C-0EDCE7A6CC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6FA51-5A2E-46A3-B0EB-B8002801A425}" type="datetimeFigureOut">
              <a:rPr lang="ru-RU" smtClean="0"/>
              <a:pPr/>
              <a:t>31.08.2013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74EB2-A0DC-4980-B56C-0EDCE7A6CC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6FA51-5A2E-46A3-B0EB-B8002801A425}" type="datetimeFigureOut">
              <a:rPr lang="ru-RU" smtClean="0"/>
              <a:pPr/>
              <a:t>31.08.2013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74EB2-A0DC-4980-B56C-0EDCE7A6CC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6FA51-5A2E-46A3-B0EB-B8002801A425}" type="datetimeFigureOut">
              <a:rPr lang="ru-RU" smtClean="0"/>
              <a:pPr/>
              <a:t>31.08.2013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74EB2-A0DC-4980-B56C-0EDCE7A6CC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6FA51-5A2E-46A3-B0EB-B8002801A425}" type="datetimeFigureOut">
              <a:rPr lang="ru-RU" smtClean="0"/>
              <a:pPr/>
              <a:t>31.08.2013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74EB2-A0DC-4980-B56C-0EDCE7A6CC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6FA51-5A2E-46A3-B0EB-B8002801A425}" type="datetimeFigureOut">
              <a:rPr lang="ru-RU" smtClean="0"/>
              <a:pPr/>
              <a:t>31.08.2013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74EB2-A0DC-4980-B56C-0EDCE7A6CC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E6FA51-5A2E-46A3-B0EB-B8002801A425}" type="datetimeFigureOut">
              <a:rPr lang="ru-RU" smtClean="0"/>
              <a:pPr/>
              <a:t>31.08.2013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074EB2-A0DC-4980-B56C-0EDCE7A6CC0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logorina.ru/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slide" Target="slide1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slide" Target="slide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slide" Target="slide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slide" Target="slide1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slide" Target="slide17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slide" Target="slide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image" Target="../media/image13.pn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slide" Target="slide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image" Target="../media/image14.pn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G:\Документация логопеда\САМООБРАЗОВАНИЕ\Конкурсы\Педагог года\Занятие Смешарики\Картинки\Шарики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Скругленный прямоугольник 8"/>
          <p:cNvSpPr/>
          <p:nvPr/>
        </p:nvSpPr>
        <p:spPr>
          <a:xfrm>
            <a:off x="899592" y="4077072"/>
            <a:ext cx="3960440" cy="2448272"/>
          </a:xfrm>
          <a:prstGeom prst="roundRect">
            <a:avLst/>
          </a:prstGeom>
          <a:solidFill>
            <a:schemeClr val="bg1">
              <a:alpha val="9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/>
              <a:t>Артикуляционная гимнастика с Ёжиком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4077072"/>
            <a:ext cx="5288632" cy="2592288"/>
          </a:xfrm>
        </p:spPr>
        <p:txBody>
          <a:bodyPr>
            <a:normAutofit fontScale="85000" lnSpcReduction="20000"/>
          </a:bodyPr>
          <a:lstStyle/>
          <a:p>
            <a:pPr>
              <a:defRPr/>
            </a:pPr>
            <a:r>
              <a:rPr lang="ru-RU" dirty="0">
                <a:solidFill>
                  <a:schemeClr val="tx1"/>
                </a:solidFill>
              </a:rPr>
              <a:t>учитель-логопед </a:t>
            </a:r>
            <a:endParaRPr lang="ru-RU" dirty="0" smtClean="0">
              <a:solidFill>
                <a:schemeClr val="tx1"/>
              </a:solidFill>
            </a:endParaRPr>
          </a:p>
          <a:p>
            <a:pPr>
              <a:defRPr/>
            </a:pPr>
            <a:r>
              <a:rPr lang="ru-RU" dirty="0" smtClean="0">
                <a:solidFill>
                  <a:schemeClr val="tx1"/>
                </a:solidFill>
              </a:rPr>
              <a:t>МБДОУ </a:t>
            </a:r>
            <a:r>
              <a:rPr lang="ru-RU" dirty="0">
                <a:solidFill>
                  <a:schemeClr val="tx1"/>
                </a:solidFill>
              </a:rPr>
              <a:t>«Детский сад №3» г.Владимира </a:t>
            </a:r>
          </a:p>
          <a:p>
            <a:pPr>
              <a:defRPr/>
            </a:pPr>
            <a:r>
              <a:rPr lang="ru-RU" dirty="0" err="1">
                <a:solidFill>
                  <a:schemeClr val="tx1"/>
                </a:solidFill>
              </a:rPr>
              <a:t>Матыкина</a:t>
            </a:r>
            <a:r>
              <a:rPr lang="ru-RU" dirty="0">
                <a:solidFill>
                  <a:schemeClr val="tx1"/>
                </a:solidFill>
              </a:rPr>
              <a:t> И.А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</a:p>
          <a:p>
            <a:pPr>
              <a:defRPr/>
            </a:pPr>
            <a:endParaRPr lang="ru-RU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ru-RU" dirty="0" smtClean="0">
                <a:solidFill>
                  <a:schemeClr val="tx1"/>
                </a:solidFill>
              </a:rPr>
              <a:t>2013</a:t>
            </a:r>
            <a:endParaRPr lang="ru-RU" dirty="0"/>
          </a:p>
          <a:p>
            <a:endParaRPr lang="ru-RU" dirty="0"/>
          </a:p>
        </p:txBody>
      </p:sp>
      <p:pic>
        <p:nvPicPr>
          <p:cNvPr id="1028" name="Рисунок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512" y="0"/>
            <a:ext cx="2979738" cy="238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Рисунок 8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6084168" y="692696"/>
            <a:ext cx="1440160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K:\ФОТОШОП\К презентациям\Смешарики\Ежик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79248" y="2852936"/>
            <a:ext cx="3564752" cy="4172694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3275856" y="188640"/>
            <a:ext cx="46085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Для сайта  </a:t>
            </a:r>
            <a:r>
              <a:rPr lang="ru-RU" sz="2800" b="1" u="sng" dirty="0" err="1" smtClean="0">
                <a:hlinkClick r:id="rId6"/>
              </a:rPr>
              <a:t>www.logorina.ru</a:t>
            </a:r>
            <a:r>
              <a:rPr lang="ru-RU" sz="2800" b="1" dirty="0" smtClean="0"/>
              <a:t> </a:t>
            </a:r>
            <a:endParaRPr lang="ru-RU" sz="28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3431"/>
          <a:stretch>
            <a:fillRect/>
          </a:stretch>
        </p:blipFill>
        <p:spPr bwMode="auto">
          <a:xfrm>
            <a:off x="-35724" y="0"/>
            <a:ext cx="917972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402832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Полезные кнопки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6" name="Управляющая кнопка: справка 5">
            <a:hlinkClick r:id="rId3" action="ppaction://hlinksldjump" highlightClick="1"/>
          </p:cNvPr>
          <p:cNvSpPr/>
          <p:nvPr/>
        </p:nvSpPr>
        <p:spPr>
          <a:xfrm>
            <a:off x="5508104" y="2780928"/>
            <a:ext cx="936104" cy="864096"/>
          </a:xfrm>
          <a:prstGeom prst="actionButtonHelp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далее 6">
            <a:hlinkClick r:id="rId4" action="ppaction://hlinksldjump" highlightClick="1"/>
          </p:cNvPr>
          <p:cNvSpPr/>
          <p:nvPr/>
        </p:nvSpPr>
        <p:spPr>
          <a:xfrm>
            <a:off x="5508104" y="1556792"/>
            <a:ext cx="936104" cy="864096"/>
          </a:xfrm>
          <a:prstGeom prst="actionButtonForwardNex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6660232" y="1484784"/>
            <a:ext cx="18722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Начать </a:t>
            </a:r>
          </a:p>
          <a:p>
            <a:r>
              <a:rPr lang="ru-RU" b="1" dirty="0" smtClean="0"/>
              <a:t>выполнять </a:t>
            </a:r>
          </a:p>
          <a:p>
            <a:r>
              <a:rPr lang="ru-RU" b="1" dirty="0" smtClean="0"/>
              <a:t>упражнения</a:t>
            </a:r>
            <a:endParaRPr lang="ru-RU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660232" y="2636912"/>
            <a:ext cx="18722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Посмотреть</a:t>
            </a:r>
          </a:p>
          <a:p>
            <a:r>
              <a:rPr lang="ru-RU" b="1" dirty="0" smtClean="0"/>
              <a:t>описание</a:t>
            </a:r>
          </a:p>
          <a:p>
            <a:r>
              <a:rPr lang="ru-RU" b="1" dirty="0" smtClean="0"/>
              <a:t>упражнений</a:t>
            </a:r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251520" y="1196752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Для смены слайда щелкнуть левой кнопкой мыши.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Часики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3431"/>
          <a:stretch>
            <a:fillRect/>
          </a:stretch>
        </p:blipFill>
        <p:spPr bwMode="auto">
          <a:xfrm>
            <a:off x="0" y="0"/>
            <a:ext cx="917972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Рисунок 65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5436096" y="1196752"/>
            <a:ext cx="2740720" cy="27353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395536" y="332656"/>
            <a:ext cx="309634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Ёжик часики несёт,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Зарядку делать он зовёт.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Управляющая кнопка: справка 5">
            <a:hlinkClick r:id="rId4" action="ppaction://hlinksldjump" highlightClick="1"/>
          </p:cNvPr>
          <p:cNvSpPr/>
          <p:nvPr/>
        </p:nvSpPr>
        <p:spPr>
          <a:xfrm>
            <a:off x="8028384" y="5805264"/>
            <a:ext cx="936104" cy="864096"/>
          </a:xfrm>
          <a:prstGeom prst="actionButtonHelp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 l="3431"/>
          <a:stretch>
            <a:fillRect/>
          </a:stretch>
        </p:blipFill>
        <p:spPr bwMode="auto">
          <a:xfrm>
            <a:off x="0" y="0"/>
            <a:ext cx="917972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7" name="Рисунок 65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 bwMode="auto">
          <a:xfrm>
            <a:off x="5436096" y="1196752"/>
            <a:ext cx="2740720" cy="27353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Часы для арт гимн Короткие.wav">
            <a:hlinkClick r:id="" action="ppaction://media"/>
          </p:cNvPr>
          <p:cNvPicPr>
            <a:picLocks noRot="1" noChangeAspect="1"/>
          </p:cNvPicPr>
          <p:nvPr>
            <a:wavAudioFile r:embed="rId1" name="Часы для арт гимн Короткие.wav"/>
          </p:nvPr>
        </p:nvPicPr>
        <p:blipFill>
          <a:blip r:embed="rId5" cstate="print"/>
          <a:stretch>
            <a:fillRect/>
          </a:stretch>
        </p:blipFill>
        <p:spPr>
          <a:xfrm>
            <a:off x="9540552" y="6093296"/>
            <a:ext cx="532507" cy="53250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Качели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3431"/>
          <a:stretch>
            <a:fillRect/>
          </a:stretch>
        </p:blipFill>
        <p:spPr bwMode="auto">
          <a:xfrm>
            <a:off x="0" y="0"/>
            <a:ext cx="917972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Рисунок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76056" y="908720"/>
            <a:ext cx="3518578" cy="2821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51520" y="425571"/>
            <a:ext cx="410445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качели дружно сели, 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Вниз спустились, вверх взлетели…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Управляющая кнопка: справка 5">
            <a:hlinkClick r:id="rId4" action="ppaction://hlinksldjump" highlightClick="1"/>
          </p:cNvPr>
          <p:cNvSpPr/>
          <p:nvPr/>
        </p:nvSpPr>
        <p:spPr>
          <a:xfrm>
            <a:off x="8028384" y="5805264"/>
            <a:ext cx="936104" cy="864096"/>
          </a:xfrm>
          <a:prstGeom prst="actionButtonHelp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 l="3431"/>
          <a:stretch>
            <a:fillRect/>
          </a:stretch>
        </p:blipFill>
        <p:spPr bwMode="auto">
          <a:xfrm>
            <a:off x="0" y="0"/>
            <a:ext cx="917972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Часы для арт гимн Короткие.wav">
            <a:hlinkClick r:id="" action="ppaction://media"/>
          </p:cNvPr>
          <p:cNvPicPr>
            <a:picLocks noRot="1" noChangeAspect="1"/>
          </p:cNvPicPr>
          <p:nvPr>
            <a:wavAudioFile r:embed="rId1" name="Часы для арт гимн Короткие.wav"/>
          </p:nvPr>
        </p:nvPicPr>
        <p:blipFill>
          <a:blip r:embed="rId4" cstate="print"/>
          <a:stretch>
            <a:fillRect/>
          </a:stretch>
        </p:blipFill>
        <p:spPr>
          <a:xfrm>
            <a:off x="9540552" y="6237312"/>
            <a:ext cx="620688" cy="620688"/>
          </a:xfrm>
          <a:prstGeom prst="rect">
            <a:avLst/>
          </a:prstGeom>
        </p:spPr>
      </p:pic>
      <p:pic>
        <p:nvPicPr>
          <p:cNvPr id="2050" name="Рисунок 5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76056" y="908720"/>
            <a:ext cx="3518578" cy="2821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8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Чистим зубки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3431"/>
          <a:stretch>
            <a:fillRect/>
          </a:stretch>
        </p:blipFill>
        <p:spPr bwMode="auto">
          <a:xfrm>
            <a:off x="0" y="0"/>
            <a:ext cx="917972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83" descr="G:\Совунья Паста 2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64088" y="980728"/>
            <a:ext cx="3318605" cy="31808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23528" y="425570"/>
            <a:ext cx="374441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Пасту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Совунья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зубную взяла,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зубки чистить свои начала.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Управляющая кнопка: справка 5">
            <a:hlinkClick r:id="rId4" action="ppaction://hlinksldjump" highlightClick="1"/>
          </p:cNvPr>
          <p:cNvSpPr/>
          <p:nvPr/>
        </p:nvSpPr>
        <p:spPr>
          <a:xfrm>
            <a:off x="8028384" y="5805264"/>
            <a:ext cx="936104" cy="864096"/>
          </a:xfrm>
          <a:prstGeom prst="actionButtonHelp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 l="3431"/>
          <a:stretch>
            <a:fillRect/>
          </a:stretch>
        </p:blipFill>
        <p:spPr bwMode="auto">
          <a:xfrm>
            <a:off x="0" y="0"/>
            <a:ext cx="917972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Часы для арт гимн Короткие.wav">
            <a:hlinkClick r:id="" action="ppaction://media"/>
          </p:cNvPr>
          <p:cNvPicPr>
            <a:picLocks noRot="1" noChangeAspect="1"/>
          </p:cNvPicPr>
          <p:nvPr>
            <a:wavAudioFile r:embed="rId1" name="Часы для арт гимн Короткие.wav"/>
          </p:nvPr>
        </p:nvPicPr>
        <p:blipFill>
          <a:blip r:embed="rId4" cstate="print"/>
          <a:stretch>
            <a:fillRect/>
          </a:stretch>
        </p:blipFill>
        <p:spPr>
          <a:xfrm>
            <a:off x="9468544" y="5821437"/>
            <a:ext cx="1036563" cy="1036563"/>
          </a:xfrm>
          <a:prstGeom prst="rect">
            <a:avLst/>
          </a:prstGeom>
        </p:spPr>
      </p:pic>
      <p:pic>
        <p:nvPicPr>
          <p:cNvPr id="3" name="Рисунок 83" descr="G:\Совунья Паста 2.pn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64088" y="980728"/>
            <a:ext cx="3318605" cy="31808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8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Футбол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3431"/>
          <a:stretch>
            <a:fillRect/>
          </a:stretch>
        </p:blipFill>
        <p:spPr bwMode="auto">
          <a:xfrm>
            <a:off x="0" y="0"/>
            <a:ext cx="917972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Рисунок 8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9375"/>
          <a:stretch>
            <a:fillRect/>
          </a:stretch>
        </p:blipFill>
        <p:spPr bwMode="auto">
          <a:xfrm>
            <a:off x="5141351" y="1124744"/>
            <a:ext cx="3391089" cy="2663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67544" y="353563"/>
            <a:ext cx="327585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Копатыч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взял из дома мяч,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Начался футбольный матч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Управляющая кнопка: справка 5">
            <a:hlinkClick r:id="rId4" action="ppaction://hlinksldjump" highlightClick="1"/>
          </p:cNvPr>
          <p:cNvSpPr/>
          <p:nvPr/>
        </p:nvSpPr>
        <p:spPr>
          <a:xfrm>
            <a:off x="8028384" y="5805264"/>
            <a:ext cx="936104" cy="864096"/>
          </a:xfrm>
          <a:prstGeom prst="actionButtonHelp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 l="3431"/>
          <a:stretch>
            <a:fillRect/>
          </a:stretch>
        </p:blipFill>
        <p:spPr bwMode="auto">
          <a:xfrm>
            <a:off x="0" y="0"/>
            <a:ext cx="917972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Часы для арт гимн Короткие.wav">
            <a:hlinkClick r:id="" action="ppaction://media"/>
          </p:cNvPr>
          <p:cNvPicPr>
            <a:picLocks noRot="1" noChangeAspect="1"/>
          </p:cNvPicPr>
          <p:nvPr>
            <a:wavAudioFile r:embed="rId1" name="Часы для арт гимн Короткие.wav"/>
          </p:nvPr>
        </p:nvPicPr>
        <p:blipFill>
          <a:blip r:embed="rId4" cstate="print"/>
          <a:stretch>
            <a:fillRect/>
          </a:stretch>
        </p:blipFill>
        <p:spPr>
          <a:xfrm>
            <a:off x="9468544" y="5821437"/>
            <a:ext cx="1036563" cy="1036563"/>
          </a:xfrm>
          <a:prstGeom prst="rect">
            <a:avLst/>
          </a:prstGeom>
        </p:spPr>
      </p:pic>
      <p:pic>
        <p:nvPicPr>
          <p:cNvPr id="4098" name="Рисунок 8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9375"/>
          <a:stretch>
            <a:fillRect/>
          </a:stretch>
        </p:blipFill>
        <p:spPr bwMode="auto">
          <a:xfrm>
            <a:off x="5141351" y="1124744"/>
            <a:ext cx="3391089" cy="2663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8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Расчёска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3431"/>
          <a:stretch>
            <a:fillRect/>
          </a:stretch>
        </p:blipFill>
        <p:spPr bwMode="auto">
          <a:xfrm>
            <a:off x="0" y="0"/>
            <a:ext cx="917972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20071" y="1268760"/>
            <a:ext cx="2195043" cy="2516311"/>
          </a:xfrm>
          <a:prstGeom prst="rect">
            <a:avLst/>
          </a:prstGeom>
          <a:noFill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 rot="1034537">
            <a:off x="7400444" y="2067367"/>
            <a:ext cx="905900" cy="2170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323528" y="425571"/>
            <a:ext cx="327585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Взяла расчёску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Нюша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Красивой будет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хрюша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Управляющая кнопка: справка 6">
            <a:hlinkClick r:id="rId5" action="ppaction://hlinksldjump" highlightClick="1"/>
          </p:cNvPr>
          <p:cNvSpPr/>
          <p:nvPr/>
        </p:nvSpPr>
        <p:spPr>
          <a:xfrm>
            <a:off x="8028384" y="5805264"/>
            <a:ext cx="936104" cy="864096"/>
          </a:xfrm>
          <a:prstGeom prst="actionButtonHelp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 l="3431"/>
          <a:stretch>
            <a:fillRect/>
          </a:stretch>
        </p:blipFill>
        <p:spPr bwMode="auto">
          <a:xfrm>
            <a:off x="0" y="0"/>
            <a:ext cx="917972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Часы для арт гимн Короткие.wav">
            <a:hlinkClick r:id="" action="ppaction://media"/>
          </p:cNvPr>
          <p:cNvPicPr>
            <a:picLocks noRot="1" noChangeAspect="1"/>
          </p:cNvPicPr>
          <p:nvPr>
            <a:wavAudioFile r:embed="rId1" name="Часы для арт гимн Короткие.wav"/>
          </p:nvPr>
        </p:nvPicPr>
        <p:blipFill>
          <a:blip r:embed="rId4" cstate="print"/>
          <a:stretch>
            <a:fillRect/>
          </a:stretch>
        </p:blipFill>
        <p:spPr>
          <a:xfrm>
            <a:off x="9540552" y="5821437"/>
            <a:ext cx="1036563" cy="1036563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20071" y="1268760"/>
            <a:ext cx="2195043" cy="2516311"/>
          </a:xfrm>
          <a:prstGeom prst="rect">
            <a:avLst/>
          </a:prstGeom>
          <a:noFill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 rot="1034537">
            <a:off x="7400444" y="2067367"/>
            <a:ext cx="905900" cy="2170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8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Вкусное варенье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3431"/>
          <a:stretch>
            <a:fillRect/>
          </a:stretch>
        </p:blipFill>
        <p:spPr bwMode="auto">
          <a:xfrm>
            <a:off x="0" y="0"/>
            <a:ext cx="917972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Рисунок 8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08104" y="764704"/>
            <a:ext cx="2664296" cy="3408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51520" y="281556"/>
            <a:ext cx="417646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Совунья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сегодня варенье сварила,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Детей всех конечно она угостила. 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Управляющая кнопка: справка 5">
            <a:hlinkClick r:id="rId4" action="ppaction://hlinksldjump" highlightClick="1"/>
          </p:cNvPr>
          <p:cNvSpPr/>
          <p:nvPr/>
        </p:nvSpPr>
        <p:spPr>
          <a:xfrm>
            <a:off x="8028384" y="5805264"/>
            <a:ext cx="936104" cy="864096"/>
          </a:xfrm>
          <a:prstGeom prst="actionButtonHelp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 l="3431"/>
          <a:stretch>
            <a:fillRect/>
          </a:stretch>
        </p:blipFill>
        <p:spPr bwMode="auto">
          <a:xfrm>
            <a:off x="0" y="0"/>
            <a:ext cx="917972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Часы для арт гимн Короткие.wav">
            <a:hlinkClick r:id="" action="ppaction://media"/>
          </p:cNvPr>
          <p:cNvPicPr>
            <a:picLocks noRot="1" noChangeAspect="1"/>
          </p:cNvPicPr>
          <p:nvPr>
            <a:wavAudioFile r:embed="rId1" name="Часы для арт гимн Короткие.wav"/>
          </p:nvPr>
        </p:nvPicPr>
        <p:blipFill>
          <a:blip r:embed="rId4" cstate="print"/>
          <a:stretch>
            <a:fillRect/>
          </a:stretch>
        </p:blipFill>
        <p:spPr>
          <a:xfrm>
            <a:off x="9756576" y="5589240"/>
            <a:ext cx="1036563" cy="1036563"/>
          </a:xfrm>
          <a:prstGeom prst="rect">
            <a:avLst/>
          </a:prstGeom>
        </p:spPr>
      </p:pic>
      <p:pic>
        <p:nvPicPr>
          <p:cNvPr id="6146" name="Рисунок 8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08104" y="764704"/>
            <a:ext cx="2664296" cy="3408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8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Лопата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3431"/>
          <a:stretch>
            <a:fillRect/>
          </a:stretch>
        </p:blipFill>
        <p:spPr bwMode="auto">
          <a:xfrm>
            <a:off x="0" y="0"/>
            <a:ext cx="917972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Рисунок 50" descr="G:\3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5384" y="980727"/>
            <a:ext cx="2864866" cy="302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51520" y="425571"/>
            <a:ext cx="424847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Копатыч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вдруг лопату взял, 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Всех в огород с собой позвал.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Управляющая кнопка: справка 5">
            <a:hlinkClick r:id="rId4" action="ppaction://hlinksldjump" highlightClick="1"/>
          </p:cNvPr>
          <p:cNvSpPr/>
          <p:nvPr/>
        </p:nvSpPr>
        <p:spPr>
          <a:xfrm>
            <a:off x="8028384" y="5805264"/>
            <a:ext cx="936104" cy="864096"/>
          </a:xfrm>
          <a:prstGeom prst="actionButtonHelp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 l="3431"/>
          <a:stretch>
            <a:fillRect/>
          </a:stretch>
        </p:blipFill>
        <p:spPr bwMode="auto">
          <a:xfrm>
            <a:off x="0" y="0"/>
            <a:ext cx="917972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Часы для арт гимн Короткие.wav">
            <a:hlinkClick r:id="" action="ppaction://media"/>
          </p:cNvPr>
          <p:cNvPicPr>
            <a:picLocks noRot="1" noChangeAspect="1"/>
          </p:cNvPicPr>
          <p:nvPr>
            <a:wavAudioFile r:embed="rId1" name="Часы для арт гимн Короткие.wav"/>
          </p:nvPr>
        </p:nvPicPr>
        <p:blipFill>
          <a:blip r:embed="rId4" cstate="print"/>
          <a:stretch>
            <a:fillRect/>
          </a:stretch>
        </p:blipFill>
        <p:spPr>
          <a:xfrm>
            <a:off x="9684568" y="5821437"/>
            <a:ext cx="1036563" cy="1036563"/>
          </a:xfrm>
          <a:prstGeom prst="rect">
            <a:avLst/>
          </a:prstGeom>
        </p:spPr>
      </p:pic>
      <p:pic>
        <p:nvPicPr>
          <p:cNvPr id="7170" name="Рисунок 50" descr="G:\3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55384" y="980727"/>
            <a:ext cx="2864866" cy="302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8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3728" y="0"/>
            <a:ext cx="6491064" cy="764704"/>
          </a:xfrm>
        </p:spPr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</a:rPr>
              <a:t>Описание упражнений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385392"/>
            <a:ext cx="3888432" cy="5472608"/>
          </a:xfrm>
        </p:spPr>
        <p:txBody>
          <a:bodyPr>
            <a:noAutofit/>
          </a:bodyPr>
          <a:lstStyle/>
          <a:p>
            <a:pPr marL="0" indent="355600" algn="just">
              <a:buNone/>
            </a:pPr>
            <a:r>
              <a:rPr lang="ru-RU" sz="1400" b="1" dirty="0" smtClean="0"/>
              <a:t>Часики</a:t>
            </a:r>
          </a:p>
          <a:p>
            <a:pPr marL="0" indent="355600" algn="just">
              <a:buNone/>
            </a:pPr>
            <a:r>
              <a:rPr lang="ru-RU" sz="1400" dirty="0" smtClean="0"/>
              <a:t>Улыбнуться, открыть рот. Тянуться языком попеременно то к левому углу рта, то к правому.</a:t>
            </a:r>
          </a:p>
          <a:p>
            <a:pPr marL="0" indent="355600" algn="just">
              <a:buNone/>
            </a:pPr>
            <a:r>
              <a:rPr lang="ru-RU" sz="1400" b="1" dirty="0" smtClean="0"/>
              <a:t>Качели</a:t>
            </a:r>
          </a:p>
          <a:p>
            <a:pPr marL="0" indent="355600" algn="just">
              <a:buNone/>
            </a:pPr>
            <a:r>
              <a:rPr lang="ru-RU" sz="1400" dirty="0" smtClean="0"/>
              <a:t>Рот открыт. Губы в улыбке. Широкий язык поднимается к верхней губе, затем опускается к нижней губе.</a:t>
            </a:r>
          </a:p>
          <a:p>
            <a:pPr marL="0" indent="355600" algn="just">
              <a:buNone/>
            </a:pPr>
            <a:r>
              <a:rPr lang="ru-RU" sz="1400" b="1" dirty="0" smtClean="0"/>
              <a:t>Чистим зубки</a:t>
            </a:r>
          </a:p>
          <a:p>
            <a:pPr marL="0" indent="355600" algn="just">
              <a:buNone/>
            </a:pPr>
            <a:r>
              <a:rPr lang="ru-RU" sz="1400" dirty="0" smtClean="0"/>
              <a:t>Рот открыт. Губы в улыбке. Широким кончиком языка погла­дить нижние зубы, делая движения языком вверх-вниз. Следить, чтобы язык не сужался, останавливался у верхнего края зубов и не выходил за него, губы находились в положении улыбки, ниж­няя челюсть не двигалась.</a:t>
            </a:r>
          </a:p>
          <a:p>
            <a:pPr marL="0" indent="355600" algn="just">
              <a:buNone/>
            </a:pPr>
            <a:r>
              <a:rPr lang="ru-RU" sz="1400" b="1" dirty="0" smtClean="0"/>
              <a:t>Футбол</a:t>
            </a:r>
          </a:p>
          <a:p>
            <a:pPr marL="0" indent="355600" algn="just">
              <a:buNone/>
            </a:pPr>
            <a:r>
              <a:rPr lang="ru-RU" sz="1400" dirty="0" smtClean="0"/>
              <a:t>Рот закрыть, кончик языка с напряжением упирать то в одну, то в другую щёку так,</a:t>
            </a:r>
            <a:br>
              <a:rPr lang="ru-RU" sz="1400" dirty="0" smtClean="0"/>
            </a:br>
            <a:r>
              <a:rPr lang="ru-RU" sz="1400" dirty="0" smtClean="0"/>
              <a:t>чтобы под щекой надувались "мячики".</a:t>
            </a:r>
          </a:p>
          <a:p>
            <a:pPr marL="0" indent="355600" algn="just">
              <a:buNone/>
            </a:pPr>
            <a:r>
              <a:rPr lang="ru-RU" sz="1400" b="1" dirty="0" smtClean="0"/>
              <a:t>Расчёска</a:t>
            </a:r>
          </a:p>
          <a:p>
            <a:pPr marL="0" indent="355600" algn="just">
              <a:buNone/>
            </a:pPr>
            <a:r>
              <a:rPr lang="ru-RU" sz="1400" dirty="0" smtClean="0"/>
              <a:t>Закусить язык зубами и протаскивать его сквозь зубы с усилием.</a:t>
            </a:r>
          </a:p>
        </p:txBody>
      </p:sp>
      <p:sp>
        <p:nvSpPr>
          <p:cNvPr id="4" name="Управляющая кнопка: далее 3">
            <a:hlinkClick r:id="rId2" action="ppaction://hlinksldjump" highlightClick="1"/>
          </p:cNvPr>
          <p:cNvSpPr/>
          <p:nvPr/>
        </p:nvSpPr>
        <p:spPr>
          <a:xfrm>
            <a:off x="8028384" y="5805264"/>
            <a:ext cx="936104" cy="864096"/>
          </a:xfrm>
          <a:prstGeom prst="actionButtonForwardNex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4139952" y="1385392"/>
            <a:ext cx="3888432" cy="54726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3556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Вкусное варенье</a:t>
            </a:r>
          </a:p>
          <a:p>
            <a:pPr marL="0" marR="0" lvl="0" indent="3556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Рот открыт. Губы в улыбке. Широким передним краем языка облизать верхнюю губу, делая движение языком сверху вниз затем втянуть язык в рот. к центру нёба. Следить, чтобы язык не сужался, при втягивании его боковые края скользили по корен­ным зубам, а кончик языка был поднят. Губы не натягиваются на зубы, нижняя челюсть не «подсаживает» язык вверх — она должна быть неподвижной.</a:t>
            </a:r>
          </a:p>
          <a:p>
            <a:pPr marL="0" marR="0" lvl="0" indent="3556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3556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Лопата</a:t>
            </a:r>
          </a:p>
          <a:p>
            <a:pPr marL="0" marR="0" lvl="0" indent="3556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Рот открыт. Губы в улыбке. Положить широкий передний край языка на нижнюю губу и удерживать его в таком положении под счет от 1 до 5—10. Следить, чтобы губы не были напряжены, не растягивались в широкую улыбку, чтобы нижняя губа не под­ворачивалась и не натягивалась на нижние зубы. Язык не высо­вывается далеко: он должен только накрывать нижнюю губу. Бо­ковые края языка должны касаться углов рта.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Picture 2" descr="K:\ФОТОШОП\К презентациям\Смешарики\Ежик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043608" y="0"/>
            <a:ext cx="1224136" cy="1321584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2159224" y="620688"/>
            <a:ext cx="69847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</a:rPr>
              <a:t>Все упражнения выполнять до тех пор,</a:t>
            </a:r>
          </a:p>
          <a:p>
            <a:pPr algn="ctr"/>
            <a:r>
              <a:rPr lang="ru-RU" sz="2000" b="1" dirty="0" smtClean="0">
                <a:solidFill>
                  <a:srgbClr val="C00000"/>
                </a:solidFill>
              </a:rPr>
              <a:t> пока будильник не перестанет тикать.</a:t>
            </a:r>
            <a:endParaRPr lang="ru-RU" sz="20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G:\Документация логопеда\САМООБРАЗОВАНИЕ\Конкурсы\Педагог года\Занятие Смешарики\Картинки\1322367827_sme.jpg"/>
          <p:cNvPicPr>
            <a:picLocks noChangeAspect="1" noChangeArrowheads="1"/>
          </p:cNvPicPr>
          <p:nvPr/>
        </p:nvPicPr>
        <p:blipFill>
          <a:blip r:embed="rId2" cstate="print"/>
          <a:srcRect l="9775" r="101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429</TotalTime>
  <Words>392</Words>
  <Application>Microsoft Office PowerPoint</Application>
  <PresentationFormat>Экран (4:3)</PresentationFormat>
  <Paragraphs>55</Paragraphs>
  <Slides>18</Slides>
  <Notes>0</Notes>
  <HiddenSlides>0</HiddenSlides>
  <MMClips>7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Артикуляционная гимнастика с Ёжиком</vt:lpstr>
      <vt:lpstr>Полезные кнопки</vt:lpstr>
      <vt:lpstr>Часики</vt:lpstr>
      <vt:lpstr>Слайд 4</vt:lpstr>
      <vt:lpstr>Качели</vt:lpstr>
      <vt:lpstr>Слайд 6</vt:lpstr>
      <vt:lpstr>Чистим зубки</vt:lpstr>
      <vt:lpstr>Слайд 8</vt:lpstr>
      <vt:lpstr>Футбол</vt:lpstr>
      <vt:lpstr>Слайд 10</vt:lpstr>
      <vt:lpstr>Расчёска</vt:lpstr>
      <vt:lpstr>Слайд 12</vt:lpstr>
      <vt:lpstr>Вкусное варенье</vt:lpstr>
      <vt:lpstr>Слайд 14</vt:lpstr>
      <vt:lpstr>Лопата</vt:lpstr>
      <vt:lpstr>Слайд 16</vt:lpstr>
      <vt:lpstr>Описание упражнений</vt:lpstr>
      <vt:lpstr>Слайд 18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Артикуляционная гимнастика с Ежиком</dc:title>
  <dc:creator>И.А. Матыкина</dc:creator>
  <cp:lastModifiedBy>IrinaGreen</cp:lastModifiedBy>
  <cp:revision>51</cp:revision>
  <dcterms:created xsi:type="dcterms:W3CDTF">2012-11-18T10:33:12Z</dcterms:created>
  <dcterms:modified xsi:type="dcterms:W3CDTF">2013-08-31T10:05:08Z</dcterms:modified>
</cp:coreProperties>
</file>