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3" r:id="rId4"/>
    <p:sldId id="271" r:id="rId5"/>
    <p:sldId id="262" r:id="rId6"/>
    <p:sldId id="260" r:id="rId7"/>
    <p:sldId id="261" r:id="rId8"/>
    <p:sldId id="259" r:id="rId9"/>
    <p:sldId id="272" r:id="rId10"/>
    <p:sldId id="266" r:id="rId11"/>
    <p:sldId id="265" r:id="rId12"/>
    <p:sldId id="264" r:id="rId13"/>
    <p:sldId id="273" r:id="rId14"/>
    <p:sldId id="269" r:id="rId15"/>
    <p:sldId id="275" r:id="rId16"/>
    <p:sldId id="274" r:id="rId17"/>
    <p:sldId id="276" r:id="rId18"/>
    <p:sldId id="267" r:id="rId19"/>
    <p:sldId id="270" r:id="rId20"/>
    <p:sldId id="258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0" y="714356"/>
            <a:ext cx="3786214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spc="50" dirty="0" smtClean="0">
                <a:ln w="5715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Гимнастика мозга – ключ к развитию уникальности ребенка</a:t>
            </a:r>
            <a:endParaRPr lang="ru-RU" sz="4400" b="1" spc="50" dirty="0">
              <a:ln w="5715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19363" y="4703564"/>
            <a:ext cx="3824637" cy="215443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Чепикова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Наталья Вячеславовна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Учитель-логопед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МАДОУ детский сад № 46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город Ревда</a:t>
            </a:r>
            <a:endParaRPr lang="ru-RU" sz="5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42910" y="571480"/>
            <a:ext cx="642942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err="1" smtClean="0">
                <a:solidFill>
                  <a:srgbClr val="FF0000"/>
                </a:solidFill>
                <a:latin typeface="Arial Black" pitchFamily="34" charset="0"/>
              </a:rPr>
              <a:t>Кинезиологические</a:t>
            </a:r>
            <a:r>
              <a:rPr lang="ru-RU" sz="2400" b="1" i="1" dirty="0" smtClean="0">
                <a:solidFill>
                  <a:srgbClr val="FF0000"/>
                </a:solidFill>
                <a:latin typeface="Arial Black" pitchFamily="34" charset="0"/>
              </a:rPr>
              <a:t> упражнения</a:t>
            </a:r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2400" dirty="0" smtClean="0">
                <a:latin typeface="Arial Black" pitchFamily="34" charset="0"/>
              </a:rPr>
              <a:t>— это гимнастика мозга.                   </a:t>
            </a:r>
            <a:br>
              <a:rPr lang="ru-RU" sz="2400" dirty="0" smtClean="0">
                <a:latin typeface="Arial Black" pitchFamily="34" charset="0"/>
              </a:rPr>
            </a:br>
            <a:r>
              <a:rPr lang="ru-RU" sz="2400" dirty="0" smtClean="0">
                <a:latin typeface="Arial Black" pitchFamily="34" charset="0"/>
              </a:rPr>
              <a:t>Мозг человека представляет собой «содружество» функционально ассиметричных полушарий – левого и правого. Каждое из них является не зеркальным отображением другого, а необходимым дополнением.</a:t>
            </a:r>
          </a:p>
          <a:p>
            <a:r>
              <a:rPr lang="ru-RU" sz="2400" dirty="0" smtClean="0">
                <a:latin typeface="Arial Black" pitchFamily="34" charset="0"/>
              </a:rPr>
              <a:t>Для того, чтобы творчески осмыслить любую проблему, необходимы оба полушария.</a:t>
            </a: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endParaRPr lang="ru-RU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71472" y="428604"/>
            <a:ext cx="642942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Arial Black" pitchFamily="34" charset="0"/>
              </a:rPr>
              <a:t>Левое полушарие</a:t>
            </a:r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2400" dirty="0" smtClean="0">
                <a:latin typeface="Arial Black" pitchFamily="34" charset="0"/>
              </a:rPr>
              <a:t>– логическое - выделяет в каждой проблеме важнейшие ключевые моменты, </a:t>
            </a:r>
          </a:p>
          <a:p>
            <a:r>
              <a:rPr lang="ru-RU" sz="2400" dirty="0" smtClean="0">
                <a:latin typeface="Arial Black" pitchFamily="34" charset="0"/>
              </a:rPr>
              <a:t>а </a:t>
            </a:r>
            <a:r>
              <a:rPr lang="ru-RU" sz="2400" b="1" i="1" dirty="0" smtClean="0">
                <a:solidFill>
                  <a:srgbClr val="FF0000"/>
                </a:solidFill>
                <a:latin typeface="Arial Black" pitchFamily="34" charset="0"/>
              </a:rPr>
              <a:t>правое полушарие</a:t>
            </a:r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2400" dirty="0" smtClean="0">
                <a:latin typeface="Arial Black" pitchFamily="34" charset="0"/>
              </a:rPr>
              <a:t>– творческое – схватывает ее в целом.</a:t>
            </a:r>
          </a:p>
          <a:p>
            <a:endParaRPr lang="ru-RU" sz="2400" dirty="0" smtClean="0">
              <a:latin typeface="Arial Black" pitchFamily="34" charset="0"/>
            </a:endParaRPr>
          </a:p>
          <a:p>
            <a:r>
              <a:rPr lang="ru-RU" sz="2400" dirty="0" smtClean="0">
                <a:latin typeface="Arial Black" pitchFamily="34" charset="0"/>
              </a:rPr>
              <a:t>Именно правое полушарие, благодаря своей важнейшей функции – интуиции, помогает разобраться в ситуации и сформулировать идею, пусть даже бредовую, но часто нестандартную и нередко правильную.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1" descr="C:\Users\user\Desktop\505ff6c2ddbd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7" y="428604"/>
            <a:ext cx="8361464" cy="6000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642910" y="1000108"/>
            <a:ext cx="7286644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Arial Black" pitchFamily="34" charset="0"/>
              </a:rPr>
              <a:t>• отвечает за логически-аналитическое мышление;</a:t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/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>• анализирует факты;</a:t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/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>• обрабатывает информацию последовательно по этапам (последовательное мышление);</a:t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/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>• обеспечивает процессы индуктивного мышления (вначале осуществляется процесс анализа, а затем синтеза);</a:t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/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>• обрабатывает вербальную информацию, отвечает за языковые способности, контролирует речь, а также способности к чтению и письму;</a:t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/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357422" y="357166"/>
            <a:ext cx="395050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i="1" cap="none" spc="50" dirty="0" smtClean="0">
                <a:ln w="11430"/>
                <a:solidFill>
                  <a:srgbClr val="FF0000"/>
                </a:solidFill>
              </a:rPr>
              <a:t>ЛЕВОЕ  ПОЛУШАРИЕ</a:t>
            </a:r>
            <a:endParaRPr lang="ru-RU" sz="3200" b="1" i="1" cap="none" spc="50" dirty="0">
              <a:ln w="11430"/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00034" y="1142984"/>
            <a:ext cx="80010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• запоминает стихотворные строки, факты, имена, даты и их написание;</a:t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• понимает только буквальный смысл того, что слышим или читаем;</a:t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• планирует будущее;</a:t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• контролирует движения правой половины тела;</a:t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• отвечает за музыкальное образование, понимание смысла музыкальных произведений, различение ритма музыки;</a:t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• отвечает за математические способности, работу с числами, формулами, таблицами;</a:t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• отвечает за планирование;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357422" y="357166"/>
            <a:ext cx="395050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i="1" cap="none" spc="50" dirty="0" smtClean="0">
                <a:ln w="11430"/>
                <a:solidFill>
                  <a:srgbClr val="FF0000"/>
                </a:solidFill>
              </a:rPr>
              <a:t>ЛЕВОЕ  ПОЛУШАРИЕ</a:t>
            </a:r>
            <a:endParaRPr lang="ru-RU" sz="3200" b="1" i="1" cap="none" spc="50" dirty="0">
              <a:ln w="11430"/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357422" y="357166"/>
            <a:ext cx="41989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i="1" spc="50" dirty="0" smtClean="0">
                <a:ln w="11430"/>
                <a:solidFill>
                  <a:srgbClr val="FF0000"/>
                </a:solidFill>
              </a:rPr>
              <a:t>ПРАВ</a:t>
            </a:r>
            <a:r>
              <a:rPr lang="ru-RU" sz="3200" b="1" i="1" cap="none" spc="50" dirty="0" smtClean="0">
                <a:ln w="11430"/>
                <a:solidFill>
                  <a:srgbClr val="FF0000"/>
                </a:solidFill>
              </a:rPr>
              <a:t>ОЕ  ПОЛУШАРИЕ</a:t>
            </a:r>
            <a:endParaRPr lang="ru-RU" sz="3200" b="1" i="1" cap="none" spc="50" dirty="0">
              <a:ln w="11430"/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928670"/>
            <a:ext cx="8143932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Arial Black" pitchFamily="34" charset="0"/>
              </a:rPr>
              <a:t>• </a:t>
            </a:r>
            <a:r>
              <a:rPr lang="ru-RU" dirty="0" smtClean="0">
                <a:latin typeface="Arial Black" pitchFamily="34" charset="0"/>
              </a:rPr>
              <a:t>отвечает за образное мышление и пространственную ориентацию; позволяет ориентироваться на местности и составлять мозаичные картинки-головоломки;</a:t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• отвечает за интуицию и интуитивную оценку;</a:t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• может одновременно обрабатывать много разнообразной информации; способно рассматривать проблему в целом, не применяя анализа (параллельная обработка информации);</a:t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• реализует процессы дедуктивного мышления (вначале осуществляются процессы синтеза, </a:t>
            </a:r>
            <a:endParaRPr lang="ru-RU" dirty="0" smtClean="0">
              <a:latin typeface="Arial Black" pitchFamily="34" charset="0"/>
            </a:endParaRPr>
          </a:p>
          <a:p>
            <a:r>
              <a:rPr lang="ru-RU" dirty="0" smtClean="0">
                <a:latin typeface="Arial Black" pitchFamily="34" charset="0"/>
              </a:rPr>
              <a:t>а </a:t>
            </a:r>
            <a:r>
              <a:rPr lang="ru-RU" dirty="0" smtClean="0">
                <a:latin typeface="Arial Black" pitchFamily="34" charset="0"/>
              </a:rPr>
              <a:t>затем анализа);</a:t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• обрабатывает невербальную информацию: специализируется на обработке информации, </a:t>
            </a:r>
            <a:endParaRPr lang="ru-RU" dirty="0" smtClean="0">
              <a:latin typeface="Arial Black" pitchFamily="34" charset="0"/>
            </a:endParaRPr>
          </a:p>
          <a:p>
            <a:r>
              <a:rPr lang="ru-RU" dirty="0" smtClean="0">
                <a:latin typeface="Arial Black" pitchFamily="34" charset="0"/>
              </a:rPr>
              <a:t>которая </a:t>
            </a:r>
            <a:r>
              <a:rPr lang="ru-RU" dirty="0" smtClean="0">
                <a:latin typeface="Arial Black" pitchFamily="34" charset="0"/>
              </a:rPr>
              <a:t>выражается не в словах, а в </a:t>
            </a:r>
            <a:r>
              <a:rPr lang="ru-RU" dirty="0" smtClean="0">
                <a:latin typeface="Arial Black" pitchFamily="34" charset="0"/>
              </a:rPr>
              <a:t>символах</a:t>
            </a:r>
          </a:p>
          <a:p>
            <a:r>
              <a:rPr lang="ru-RU" dirty="0" smtClean="0">
                <a:latin typeface="Arial Black" pitchFamily="34" charset="0"/>
              </a:rPr>
              <a:t> </a:t>
            </a:r>
            <a:r>
              <a:rPr lang="ru-RU" dirty="0" smtClean="0">
                <a:latin typeface="Arial Black" pitchFamily="34" charset="0"/>
              </a:rPr>
              <a:t>и образах;</a:t>
            </a:r>
            <a:r>
              <a:rPr lang="ru-RU" sz="2000" dirty="0" smtClean="0">
                <a:latin typeface="Arial Black" pitchFamily="34" charset="0"/>
              </a:rPr>
              <a:t/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/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357422" y="357166"/>
            <a:ext cx="41989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i="1" spc="50" dirty="0" smtClean="0">
                <a:ln w="11430"/>
                <a:solidFill>
                  <a:srgbClr val="FF0000"/>
                </a:solidFill>
              </a:rPr>
              <a:t>ПРАВ</a:t>
            </a:r>
            <a:r>
              <a:rPr lang="ru-RU" sz="3200" b="1" i="1" cap="none" spc="50" dirty="0" smtClean="0">
                <a:ln w="11430"/>
                <a:solidFill>
                  <a:srgbClr val="FF0000"/>
                </a:solidFill>
              </a:rPr>
              <a:t>ОЕ  ПОЛУШАРИЕ</a:t>
            </a:r>
            <a:endParaRPr lang="ru-RU" sz="3200" b="1" i="1" cap="none" spc="50" dirty="0">
              <a:ln w="11430"/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857232"/>
            <a:ext cx="814393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• </a:t>
            </a:r>
            <a:r>
              <a:rPr lang="ru-RU" b="1" dirty="0" smtClean="0">
                <a:latin typeface="Arial Black" pitchFamily="34" charset="0"/>
              </a:rPr>
              <a:t>запоминает образы, лица, картины, позы, голоса; способно воспринимать совокупность черт как единое</a:t>
            </a:r>
          </a:p>
          <a:p>
            <a:r>
              <a:rPr lang="ru-RU" b="1" dirty="0" smtClean="0">
                <a:latin typeface="Arial Black" pitchFamily="34" charset="0"/>
              </a:rPr>
              <a:t/>
            </a:r>
            <a:br>
              <a:rPr lang="ru-RU" b="1" dirty="0" smtClean="0">
                <a:latin typeface="Arial Black" pitchFamily="34" charset="0"/>
              </a:rPr>
            </a:br>
            <a:r>
              <a:rPr lang="ru-RU" b="1" dirty="0" smtClean="0">
                <a:latin typeface="Arial Black" pitchFamily="34" charset="0"/>
              </a:rPr>
              <a:t>• способно понимать метафоры и результаты работы чужого воображения, чувство юмора. Воспринимает эмоциональную окраску речи, тембр голоса, интонацию;</a:t>
            </a:r>
            <a:br>
              <a:rPr lang="ru-RU" b="1" dirty="0" smtClean="0">
                <a:latin typeface="Arial Black" pitchFamily="34" charset="0"/>
              </a:rPr>
            </a:br>
            <a:r>
              <a:rPr lang="ru-RU" b="1" dirty="0" smtClean="0">
                <a:latin typeface="Arial Black" pitchFamily="34" charset="0"/>
              </a:rPr>
              <a:t/>
            </a:r>
            <a:br>
              <a:rPr lang="ru-RU" b="1" dirty="0" smtClean="0">
                <a:latin typeface="Arial Black" pitchFamily="34" charset="0"/>
              </a:rPr>
            </a:br>
            <a:r>
              <a:rPr lang="ru-RU" b="1" dirty="0" smtClean="0">
                <a:latin typeface="Arial Black" pitchFamily="34" charset="0"/>
              </a:rPr>
              <a:t>• ориентируется в настоящем;</a:t>
            </a:r>
            <a:br>
              <a:rPr lang="ru-RU" b="1" dirty="0" smtClean="0">
                <a:latin typeface="Arial Black" pitchFamily="34" charset="0"/>
              </a:rPr>
            </a:br>
            <a:r>
              <a:rPr lang="ru-RU" b="1" dirty="0" smtClean="0">
                <a:latin typeface="Arial Black" pitchFamily="34" charset="0"/>
              </a:rPr>
              <a:t/>
            </a:r>
            <a:br>
              <a:rPr lang="ru-RU" b="1" dirty="0" smtClean="0">
                <a:latin typeface="Arial Black" pitchFamily="34" charset="0"/>
              </a:rPr>
            </a:br>
            <a:r>
              <a:rPr lang="ru-RU" b="1" dirty="0" smtClean="0">
                <a:latin typeface="Arial Black" pitchFamily="34" charset="0"/>
              </a:rPr>
              <a:t>• контролирует движения левой половины тела;</a:t>
            </a:r>
            <a:br>
              <a:rPr lang="ru-RU" b="1" dirty="0" smtClean="0">
                <a:latin typeface="Arial Black" pitchFamily="34" charset="0"/>
              </a:rPr>
            </a:br>
            <a:r>
              <a:rPr lang="ru-RU" b="1" dirty="0" smtClean="0">
                <a:latin typeface="Arial Black" pitchFamily="34" charset="0"/>
              </a:rPr>
              <a:t/>
            </a:r>
            <a:br>
              <a:rPr lang="ru-RU" b="1" dirty="0" smtClean="0">
                <a:latin typeface="Arial Black" pitchFamily="34" charset="0"/>
              </a:rPr>
            </a:br>
            <a:r>
              <a:rPr lang="ru-RU" b="1" dirty="0" smtClean="0">
                <a:latin typeface="Arial Black" pitchFamily="34" charset="0"/>
              </a:rPr>
              <a:t>• отвечает за музыкальные способности, различение мелодий, темпа и гармонии в музыке;</a:t>
            </a:r>
            <a:br>
              <a:rPr lang="ru-RU" b="1" dirty="0" smtClean="0">
                <a:latin typeface="Arial Black" pitchFamily="34" charset="0"/>
              </a:rPr>
            </a:br>
            <a:r>
              <a:rPr lang="ru-RU" b="1" dirty="0" smtClean="0">
                <a:latin typeface="Arial Black" pitchFamily="34" charset="0"/>
              </a:rPr>
              <a:t/>
            </a:r>
            <a:br>
              <a:rPr lang="ru-RU" b="1" dirty="0" smtClean="0">
                <a:latin typeface="Arial Black" pitchFamily="34" charset="0"/>
              </a:rPr>
            </a:br>
            <a:r>
              <a:rPr lang="ru-RU" b="1" dirty="0" smtClean="0">
                <a:latin typeface="Arial Black" pitchFamily="34" charset="0"/>
              </a:rPr>
              <a:t>• отвечает за воображение, фантазии и мечты; художественное творчество и способности к изобразительному искусству;</a:t>
            </a:r>
            <a:br>
              <a:rPr lang="ru-RU" b="1" dirty="0" smtClean="0">
                <a:latin typeface="Arial Black" pitchFamily="34" charset="0"/>
              </a:rPr>
            </a:br>
            <a:r>
              <a:rPr lang="ru-RU" b="1" dirty="0" smtClean="0">
                <a:latin typeface="Arial Black" pitchFamily="34" charset="0"/>
              </a:rPr>
              <a:t/>
            </a:r>
            <a:br>
              <a:rPr lang="ru-RU" b="1" dirty="0" smtClean="0">
                <a:latin typeface="Arial Black" pitchFamily="34" charset="0"/>
              </a:rPr>
            </a:br>
            <a:r>
              <a:rPr lang="ru-RU" b="1" dirty="0" smtClean="0">
                <a:latin typeface="Arial Black" pitchFamily="34" charset="0"/>
              </a:rPr>
              <a:t>• отвечает за спонтанные, эмоциональные реакции.</a:t>
            </a:r>
            <a:endParaRPr lang="ru-RU" b="1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06436"/>
            <a:ext cx="8286808" cy="62602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571472" y="428604"/>
            <a:ext cx="785814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Как же обеспечить эффективное взаимодействие полушарий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и развить их способности?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1505" name="Рисунок 6" descr="❔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7200"/>
            <a:ext cx="152400" cy="152400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1142976" y="1857364"/>
            <a:ext cx="7715304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При помощи комплекса специальных «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кинезиологических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упражнений  программы «Гимнастика мозга».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Эта программа представляет собой комплекс упражнений, которые способствуют развитию межполушарной специализации и межполушарного взаимодействия.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«Гимнастика мозга» напоминает обычную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зарядку и проста в исполнении.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Прямоугольник 3"/>
          <p:cNvSpPr/>
          <p:nvPr/>
        </p:nvSpPr>
        <p:spPr>
          <a:xfrm>
            <a:off x="4929190" y="357166"/>
            <a:ext cx="37861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Arial Black" pitchFamily="34" charset="0"/>
              </a:rPr>
              <a:t>Массаж ушных раковин</a:t>
            </a:r>
            <a:r>
              <a:rPr lang="ru-RU" b="1" i="1" dirty="0" smtClean="0">
                <a:latin typeface="Arial Black" pitchFamily="34" charset="0"/>
              </a:rPr>
              <a:t/>
            </a:r>
            <a:br>
              <a:rPr lang="ru-RU" b="1" i="1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Помассируйте мочки ушей, затем всю ушную раковину. </a:t>
            </a:r>
          </a:p>
          <a:p>
            <a:r>
              <a:rPr lang="ru-RU" dirty="0" smtClean="0">
                <a:latin typeface="Arial Black" pitchFamily="34" charset="0"/>
              </a:rPr>
              <a:t>В конце упражнения разотрите уши руками.</a:t>
            </a:r>
            <a:br>
              <a:rPr lang="ru-RU" dirty="0" smtClean="0">
                <a:latin typeface="Arial Black" pitchFamily="34" charset="0"/>
              </a:rPr>
            </a:br>
            <a:endParaRPr lang="ru-RU" dirty="0"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2928934"/>
            <a:ext cx="535785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Arial Black" pitchFamily="34" charset="0"/>
              </a:rPr>
              <a:t>Колечко</a:t>
            </a: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Поочередно, и как можно быстрее, перебирайте пальцы рук, соединяя в кольцо с большим пальцем последовательно указательный, средний и т. д. Проба выполняется в прямом и в обратном (от мизинца к указательному пальцу) порядке. Вначале упражнение выполняется каждой рукой отдельно, затем сразу двумя руками.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2532" name="Picture 4" descr="https://ds05.infourok.ru/uploads/ex/087d/0004ea7c-67495fa7/hello_html_m2ed8f78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71480"/>
            <a:ext cx="2352675" cy="20669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3857628"/>
            <a:ext cx="2703946" cy="25606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71472" y="428604"/>
            <a:ext cx="792961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Arial Black" pitchFamily="34" charset="0"/>
              </a:rPr>
              <a:t>Кулак-ребро-ладонь</a:t>
            </a: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Ребенку показывают три положения руки на плоскости стола, последовательно сменяющих друг друга. Ладонь на плоскости, ладонь, сжатая в кулак, ладонь ребром на плоскости стола, распрямленная ладонь на плоскости стола. Ребенок выполняет пробу вместе с педагогом, затем по памяти в течение 8 – 10 повторений моторной программы. Проба выполняется сначала правой рукой, потом – левой, затем – двумя руками вместе. При усвоении программы или при затруднениях в выполнении педагог предлагает ребенку помогать себе командами («кулак – ребро – ладонь», произносимыми вслух или про себя.</a:t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3554" name="AutoShape 2" descr="https://rykovodstvo.ru/pars_docs/refs/137/136156/136156_html_m121aa668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6" name="AutoShape 4" descr="https://rykovodstvo.ru/pars_docs/refs/137/136156/136156_html_m121aa668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136156_html_m121aa66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4480" y="4214818"/>
            <a:ext cx="3648070" cy="20669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571868" y="428604"/>
            <a:ext cx="507206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Arial Black" pitchFamily="34" charset="0"/>
              </a:rPr>
              <a:t>Лезгинка</a:t>
            </a: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Левую руку сложите в кулак, большой палец отставьте в сторону, кулак разверните пальцами к себе. Правой рукой прямой ладонью в горизонтальном положении прикоснитесь к мизинцу левой. После этого одновременно смените положение правой и левой рук. Повторить 6-8 раз. Добивайтесь высокой скорости смены положений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3857628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Arial Black" pitchFamily="34" charset="0"/>
              </a:rPr>
              <a:t>Ухо – нос</a:t>
            </a: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Левой рукой возьмитесь за кончик носа, а правой рукой – за противоположное ухо. Одновременно отпустите ухо и нос, хлопните в ладоши, поменяйте положение рук «с точностью до наоборот».</a:t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6626" name="Picture 2" descr="https://konspekta.net/studopediaru/baza26/3680088556332.files/image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4429132"/>
            <a:ext cx="3571868" cy="1971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628" name="Picture 4" descr="https://ds05.infourok.ru/uploads/ex/0c0e/000f9c6d-2c4599b5/hello_html_m6db27295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1142984"/>
            <a:ext cx="2929256" cy="14287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71472" y="500042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Arial Black" pitchFamily="34" charset="0"/>
              </a:rPr>
              <a:t>Змейка</a:t>
            </a:r>
            <a:r>
              <a:rPr lang="ru-RU" b="1" i="1" dirty="0" smtClean="0">
                <a:latin typeface="Arial Black" pitchFamily="34" charset="0"/>
              </a:rPr>
              <a:t/>
            </a:r>
            <a:br>
              <a:rPr lang="ru-RU" b="1" i="1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Скрестите руки ладонями друг к другу, сцепите пальцы в замок, выверните руки к себе. Двигайте пальцем, который укажет ведущий. Палец должен двигаться точно и четко. Прикасаться к пальцу нельзя. Последовательно в упражнении должны участвовать все пальцы обеих рук.</a:t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0722" name="AutoShape 2" descr="https://fsd.kopilkaurokov.ru/up/html/2020/04/17/k_5e99b92620cb7/547015_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 descr="547015_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32" y="2643182"/>
            <a:ext cx="3095619" cy="38191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00034" y="500043"/>
            <a:ext cx="814393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latin typeface="Arial Black" pitchFamily="34" charset="0"/>
              </a:rPr>
              <a:t>Зеркальное рисование</a:t>
            </a:r>
            <a:r>
              <a:rPr lang="ru-RU" sz="2000" dirty="0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/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>Положите на стол чистый лист бумаги. Возьмите в обе руки по карандашу или фломастеру. Начните рисовать одновременно обеими руками зеркально-симметричные рисунки, буквы. При выполнении этого упражнения почувствуете, как расслабляются глаза и руки. Когда деятельность обоих полушарий синхронизируется, заметно увеличится эффективность работы всего мозга.</a:t>
            </a:r>
            <a:br>
              <a:rPr lang="ru-RU" sz="2000" dirty="0" smtClean="0">
                <a:latin typeface="Arial Black" pitchFamily="34" charset="0"/>
              </a:rPr>
            </a:br>
            <a:endParaRPr lang="ru-RU" sz="2000" dirty="0">
              <a:latin typeface="Arial Black" pitchFamily="34" charset="0"/>
            </a:endParaRPr>
          </a:p>
        </p:txBody>
      </p:sp>
      <p:pic>
        <p:nvPicPr>
          <p:cNvPr id="24578" name="Picture 2" descr="https://ds02.infourok.ru/uploads/ex/0322/00039919-8d90e91e/img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3643314"/>
            <a:ext cx="3929089" cy="29468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143108" y="35716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Важные моменты</a:t>
            </a:r>
            <a:endParaRPr lang="ru-RU" sz="2800" dirty="0"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928670"/>
            <a:ext cx="842968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indent="-180000">
              <a:buClr>
                <a:schemeClr val="bg1"/>
              </a:buClr>
            </a:pP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В</a:t>
            </a:r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овремя занятия проводить такие упражнения можно только в том случае, если идет стандартная работа.</a:t>
            </a:r>
          </a:p>
          <a:p>
            <a:pPr marL="180000" indent="-180000">
              <a:buClr>
                <a:schemeClr val="bg1"/>
              </a:buClr>
            </a:pP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Т</a:t>
            </a:r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ворческую деятельность прерывать </a:t>
            </a:r>
            <a:r>
              <a:rPr lang="ru-RU" sz="2000" dirty="0" err="1" smtClean="0">
                <a:latin typeface="Arial Black" pitchFamily="34" charset="0"/>
                <a:cs typeface="Times New Roman" pitchFamily="18" charset="0"/>
              </a:rPr>
              <a:t>кинезиологическими</a:t>
            </a:r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 упражнениями нецелесообразно.</a:t>
            </a:r>
          </a:p>
          <a:p>
            <a:pPr marL="180000" indent="-180000">
              <a:buClr>
                <a:schemeClr val="bg1"/>
              </a:buClr>
            </a:pP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Е</a:t>
            </a:r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сли же детям предстоит интенсивная умственная нагрузка, то комплекс упражнений лучше проводить перед работой.</a:t>
            </a:r>
          </a:p>
          <a:p>
            <a:pPr marL="180000" indent="-180000">
              <a:buClr>
                <a:schemeClr val="bg1"/>
              </a:buClr>
            </a:pPr>
            <a:r>
              <a:rPr lang="ru-RU" sz="2000" b="1" dirty="0" err="1" smtClean="0">
                <a:latin typeface="Arial Black" pitchFamily="34" charset="0"/>
                <a:cs typeface="Times New Roman" pitchFamily="18" charset="0"/>
              </a:rPr>
              <a:t>К</a:t>
            </a:r>
            <a:r>
              <a:rPr lang="ru-RU" sz="2000" dirty="0" err="1" smtClean="0">
                <a:latin typeface="Arial Black" pitchFamily="34" charset="0"/>
                <a:cs typeface="Times New Roman" pitchFamily="18" charset="0"/>
              </a:rPr>
              <a:t>инезиологические</a:t>
            </a:r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 упражнения дают как немедленный, так и кумулятивный, </a:t>
            </a:r>
            <a:r>
              <a:rPr lang="ru-RU" sz="2000" dirty="0" err="1" smtClean="0">
                <a:latin typeface="Arial Black" pitchFamily="34" charset="0"/>
                <a:cs typeface="Times New Roman" pitchFamily="18" charset="0"/>
              </a:rPr>
              <a:t>т,е</a:t>
            </a:r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. накапливающийся эффект.</a:t>
            </a:r>
          </a:p>
          <a:p>
            <a:pPr marL="180000" indent="-180000">
              <a:buClr>
                <a:schemeClr val="bg1"/>
              </a:buClr>
            </a:pP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С</a:t>
            </a:r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амый благоприятный период для интеллектуального развития  -это возраст до 10-12 лет, когда кора больших полушарий еще окончательно не сформирована.</a:t>
            </a:r>
          </a:p>
          <a:p>
            <a:pPr marL="180000" indent="-180000">
              <a:buClr>
                <a:schemeClr val="bg1"/>
              </a:buClr>
            </a:pPr>
            <a:r>
              <a:rPr lang="ru-RU" sz="2000" b="1" dirty="0" smtClean="0">
                <a:latin typeface="Arial Black" pitchFamily="34" charset="0"/>
                <a:cs typeface="Times New Roman" pitchFamily="18" charset="0"/>
              </a:rPr>
              <a:t>П</a:t>
            </a:r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од влиянием </a:t>
            </a:r>
            <a:r>
              <a:rPr lang="ru-RU" sz="2000" dirty="0" err="1" smtClean="0">
                <a:latin typeface="Arial Black" pitchFamily="34" charset="0"/>
                <a:cs typeface="Times New Roman" pitchFamily="18" charset="0"/>
              </a:rPr>
              <a:t>кинезиологических</a:t>
            </a:r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 тренировок в организме происходят положительные структурные изменения. При более интенсивной нагрузке и значительнее изменения.</a:t>
            </a:r>
          </a:p>
        </p:txBody>
      </p:sp>
    </p:spTree>
  </p:cSld>
  <p:clrMapOvr>
    <a:masterClrMapping/>
  </p:clrMapOvr>
  <p:transition>
    <p:newsfla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42910" y="357166"/>
            <a:ext cx="81439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 Black" pitchFamily="34" charset="0"/>
              </a:rPr>
              <a:t>Признаки, по которым видны достижения детей </a:t>
            </a:r>
            <a:endParaRPr lang="ru-RU" sz="2800" dirty="0"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1582341"/>
            <a:ext cx="828680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У ребенка пропал страх отвечать перед группой детей, он стал спокойнее, увереннее в себе.</a:t>
            </a:r>
          </a:p>
          <a:p>
            <a:pPr lvl="0"/>
            <a:endParaRPr lang="ru-RU" sz="2000" dirty="0" smtClean="0">
              <a:latin typeface="Arial Black" pitchFamily="34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У некоторых детей появилась готовность и желание выполнять дополнительные задания.</a:t>
            </a:r>
          </a:p>
          <a:p>
            <a:pPr lvl="0"/>
            <a:endParaRPr lang="ru-RU" sz="2000" dirty="0" smtClean="0">
              <a:latin typeface="Arial Black" pitchFamily="34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Речь из бессвязной и односложной превратилась в осознанный рассказ.</a:t>
            </a:r>
          </a:p>
          <a:p>
            <a:pPr lvl="0"/>
            <a:endParaRPr lang="ru-RU" sz="2000" dirty="0" smtClean="0">
              <a:latin typeface="Arial Black" pitchFamily="34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Детям стали по силам задания, требующие выполнения классификации, обобщения, систематизации материала.</a:t>
            </a:r>
          </a:p>
          <a:p>
            <a:pPr lvl="0"/>
            <a:endParaRPr lang="ru-RU" sz="2000" dirty="0" smtClean="0">
              <a:latin typeface="Arial Black" pitchFamily="34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latin typeface="Arial Black" pitchFamily="34" charset="0"/>
                <a:cs typeface="Times New Roman" pitchFamily="18" charset="0"/>
              </a:rPr>
              <a:t>Дети принимают правила сотрудничества и взаимопомощи.</a:t>
            </a:r>
          </a:p>
        </p:txBody>
      </p:sp>
    </p:spTree>
  </p:cSld>
  <p:clrMapOvr>
    <a:masterClrMapping/>
  </p:clrMapOvr>
  <p:transition>
    <p:newsfla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500166" y="714356"/>
            <a:ext cx="62865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Когда полушария функционируют правильно и между ними сохраняется баланс, то взаимодействие между ними выражается в идеальном партнерстве, результатом которого является эффективная творческая работа мозга</a:t>
            </a:r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.</a:t>
            </a:r>
          </a:p>
          <a:p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Это </a:t>
            </a:r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становится возможным</a:t>
            </a:r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,</a:t>
            </a:r>
          </a:p>
          <a:p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когда </a:t>
            </a:r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работают и правое, </a:t>
            </a:r>
            <a:endParaRPr lang="ru-RU" sz="2400" dirty="0" smtClean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и </a:t>
            </a:r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левое полушария, </a:t>
            </a:r>
            <a:endParaRPr lang="ru-RU" sz="2400" dirty="0" smtClean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когда </a:t>
            </a:r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логическое мышление сочетается с интуицией.</a:t>
            </a:r>
            <a:b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2400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newsfla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463499_23-phonoteka_org-p-prezentatsiya-foni-dlya-slaidov-pedagog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461604"/>
            <a:ext cx="2452705" cy="217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500166" y="714356"/>
            <a:ext cx="62865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Arial Black" pitchFamily="34" charset="0"/>
              </a:rPr>
              <a:t>Применяя упражнения «Гимнастики мозга» в работе с детьми, необходимо систематически применять их для тренинга определенных функций. В результате систематического выполнения </a:t>
            </a:r>
            <a:r>
              <a:rPr lang="ru-RU" sz="2400" b="1" dirty="0" err="1" smtClean="0">
                <a:latin typeface="Arial Black" pitchFamily="34" charset="0"/>
              </a:rPr>
              <a:t>кинезиологических</a:t>
            </a:r>
            <a:r>
              <a:rPr lang="ru-RU" sz="2400" b="1" dirty="0" smtClean="0">
                <a:latin typeface="Arial Black" pitchFamily="34" charset="0"/>
              </a:rPr>
              <a:t> упражнений у детей улучшается память, внимание, речь, пространственные представления, мелкая и крупная моторика, снизилась утомляемость, повысилась способность к произвольному контролю.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newsfla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134476339-Converted-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Прямоугольник 3"/>
          <p:cNvSpPr/>
          <p:nvPr/>
        </p:nvSpPr>
        <p:spPr>
          <a:xfrm>
            <a:off x="0" y="2000240"/>
            <a:ext cx="4143372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ЖЕЛАЮ УСПЕХОВ В РАЗВИТИИ СПОСОБНОСТЕЙ ВАШЕГО РЕБЕНКА</a:t>
            </a:r>
            <a:endParaRPr lang="ru-RU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>
    <p:newsflash/>
  </p:transition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89</TotalTime>
  <Words>438</Words>
  <PresentationFormat>Экран (4:3)</PresentationFormat>
  <Paragraphs>61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Тема1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11</cp:revision>
  <dcterms:created xsi:type="dcterms:W3CDTF">2022-02-03T05:45:32Z</dcterms:created>
  <dcterms:modified xsi:type="dcterms:W3CDTF">2022-02-04T03:27:37Z</dcterms:modified>
</cp:coreProperties>
</file>